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290" r:id="rId7"/>
    <p:sldId id="289" r:id="rId8"/>
    <p:sldId id="260" r:id="rId9"/>
    <p:sldId id="271" r:id="rId10"/>
    <p:sldId id="261" r:id="rId11"/>
    <p:sldId id="266" r:id="rId12"/>
    <p:sldId id="263" r:id="rId13"/>
    <p:sldId id="264" r:id="rId14"/>
    <p:sldId id="262" r:id="rId15"/>
    <p:sldId id="267" r:id="rId16"/>
    <p:sldId id="265" r:id="rId17"/>
    <p:sldId id="268" r:id="rId18"/>
    <p:sldId id="259" r:id="rId19"/>
    <p:sldId id="294" r:id="rId20"/>
    <p:sldId id="279" r:id="rId21"/>
    <p:sldId id="278" r:id="rId22"/>
    <p:sldId id="277" r:id="rId23"/>
    <p:sldId id="270" r:id="rId24"/>
    <p:sldId id="272" r:id="rId25"/>
    <p:sldId id="285" r:id="rId26"/>
    <p:sldId id="273" r:id="rId27"/>
    <p:sldId id="274" r:id="rId28"/>
    <p:sldId id="275" r:id="rId29"/>
    <p:sldId id="280" r:id="rId30"/>
    <p:sldId id="292" r:id="rId31"/>
    <p:sldId id="293" r:id="rId32"/>
    <p:sldId id="276" r:id="rId33"/>
    <p:sldId id="281" r:id="rId34"/>
    <p:sldId id="282" r:id="rId35"/>
    <p:sldId id="283" r:id="rId36"/>
    <p:sldId id="284" r:id="rId37"/>
    <p:sldId id="291" r:id="rId38"/>
    <p:sldId id="286" r:id="rId39"/>
    <p:sldId id="287" r:id="rId40"/>
    <p:sldId id="28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93314-6F2B-428D-A08F-84C8EB7E18C5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C843B-2E0E-4846-983F-259F1F98E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7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93ebd0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93ebd0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3ebd0e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93ebd0e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3ebd0e8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3ebd0e8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b67e9032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b67e9032d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C843B-2E0E-4846-983F-259F1F98EC3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2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6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6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22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65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78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8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28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6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3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81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15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6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25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11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31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9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8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4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22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1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76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383604-ECE6-40E3-9143-5F1E88D0F330}" type="datetimeFigureOut">
              <a:rPr lang="ru-RU">
                <a:solidFill>
                  <a:srgbClr val="000000"/>
                </a:solidFill>
              </a:rPr>
              <a:pPr/>
              <a:t>20.12.2021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98AC-1BE9-41CC-92D1-7194D1255F3B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7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4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3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6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7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2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3E2D-4AFD-46C9-836B-7DF13E3E5720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3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728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kern="0">
                <a:solidFill>
                  <a:srgbClr val="595959"/>
                </a:solidFill>
              </a:rPr>
              <a:pPr/>
              <a:t>‹#›</a:t>
            </a:fld>
            <a:endParaRPr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83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rajivdesaimd.com/2014/08/31/gene-therap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biology/biotech-dna-technology/dna-cloning-tutorial/a/overview-dna-clon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79967"/>
            <a:ext cx="8520600" cy="1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Al-Farabi Kazakh National University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Higher School of Medicine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3066800"/>
            <a:ext cx="8520600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biomedicine</a:t>
            </a:r>
            <a:endParaRPr sz="3000" b="1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114972"/>
            <a:ext cx="51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Lecturer: PhD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Pinsky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Vladimirovich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60648"/>
            <a:ext cx="640871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492896"/>
            <a:ext cx="2376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thebumblingbiochemist.com%2F365-days-of-science%2Fbacterial-transformation-heat-shock-chemically-competent-cells%2F&amp;psig=AOvVaw3ihcUvo027ez94CODOK6OI&amp;ust=1640004819258000&amp;source=images&amp;cd=vfe&amp;ved=0CAwQjhxqFwoTCNDEl5r07_QCFQAAAAAdAAAAABAI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4685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41925" r="35592" b="16838"/>
          <a:stretch/>
        </p:blipFill>
        <p:spPr bwMode="auto">
          <a:xfrm>
            <a:off x="1043608" y="260648"/>
            <a:ext cx="6941103" cy="53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51723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720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17989"/>
            <a:ext cx="7746692" cy="476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6148" y="5229200"/>
            <a:ext cx="7854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https://www.google.com/url?sa=i&amp;url=https%3A%2F%2Fwww.brainkart.com%2Farticle%2FMethods-of-Gene-Transfer_38242%2F&amp;psig=AOvVaw0nR5E5coZN-8KTqj9HIGkP&amp;ust=1640004674733000&amp;source=images&amp;cd=vfe&amp;ved=0CAwQjhxqFwoTCLi_l9bz7_QCFQAAAAAdAAAAABAS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59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" y="228680"/>
            <a:ext cx="87004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66124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https://www.google.com/url?sa=i&amp;url=https%3A%2F%2Fslideplayer.com%2Fslide%2F5673385%2F&amp;psig=AOvVaw2qaK-VjIoIEnuXKaYa5_sR&amp;ust=1640005725303000&amp;source=images&amp;cd=vfe&amp;ved=0CAwQjhxqFwoTCJDr2dH37_QCFQAAAAAdAAAAABAZ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966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7" t="28454" r="36134" b="41168"/>
          <a:stretch/>
        </p:blipFill>
        <p:spPr bwMode="auto">
          <a:xfrm>
            <a:off x="1331640" y="620689"/>
            <a:ext cx="6566008" cy="366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797152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85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4422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135166"/>
            <a:ext cx="8000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https://www.google.com/url?sa=i&amp;url=https%3A%2F%2Fwww.polyplus-transfection.com%2Fabout-us%2Fwhat-is-transfection%2F&amp;psig=AOvVaw2qaK-VjIoIEnuXKaYa5_sR&amp;ust=1640005725303000&amp;source=images&amp;cd=vfe&amp;ved=0CAwQjhxqFwoTCJDr2dH37_QCFQAAAAAdAAAAABAf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274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1151"/>
            <a:ext cx="7920880" cy="55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73325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https://www.google.com/url?sa=i&amp;url=https%3A%2F%2Fbyjus.com%2Fbiology%2Frecombinant-dna-technology%2F&amp;psig=AOvVaw33A0aYB_61j_n6yudzHlde&amp;ust=1640004281930000&amp;source=images&amp;cd=vfe&amp;ved=0CAwQjhxqFwoTCJig0Zzy7_QCFQAAAAAdAAAAABAD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15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974536" cy="554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668431"/>
            <a:ext cx="747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https://www.google.com/url?sa=i&amp;url=https%3A%2F%2Fwww.matherhospital.org%2Fweight-loss-matters%2Fwhats-deal-gmos%2F&amp;psig=AOvVaw1y9f6v7Ash9Fy0NZugX5Xt&amp;ust=1640013007417000&amp;source=images&amp;cd=vfe&amp;ved=0CAwQjhxqFwoTCMjG3NmS8PQCFQAAAAAdAAAAABAD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71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36" y="836712"/>
            <a:ext cx="38198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581128"/>
            <a:ext cx="44279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www.google.com/url?sa=i&amp;url=https%3A%2F%2Fwww.sciencedirect.com%2Ftopics%2Fimmunology-and-microbiology%2Fenterobacteria-phage-lambda&amp;psig=AOvVaw26PA1iUbPGMKC2_-RQc6c9&amp;ust=1640009570185000&amp;source=images&amp;cd=vfe&amp;ved=0CAwQjhxqFwoTCMD_5vKF8PQCFQAAAAAdAAAAABA4</a:t>
            </a:r>
            <a:endParaRPr lang="ru-RU" sz="1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9" y="188641"/>
            <a:ext cx="4276725" cy="50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" y="5257562"/>
            <a:ext cx="4402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https://www.google.com/url?sa=i&amp;url=https%3A%2F%2Fwww.web-books.com%2FMoBio%2FFree%2FCh9A4.htm&amp;psig=AOvVaw26PA1iUbPGMKC2_-RQc6c9&amp;ust=1640009570185000&amp;source=images&amp;cd=vfe&amp;ved=0CAwQjhxqFwoTCMD_5vKF8PQCFQAAAAAdAAAAABA9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66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0556"/>
            <a:ext cx="7018911" cy="526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58924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https://www.google.com/url?sa=i&amp;url=https%3A%2F%2Fwww.slideshare.net%2Fag1805x%2Fartificial-vectors&amp;psig=AOvVaw2J8-u6nIGW3cNrVJJQkPR5&amp;ust=1640008987808000&amp;source=images&amp;cd=vfe&amp;ved=0CAwQjhxqFwoTCNDBs-GD8PQCFQAAAAAdAAAAABBP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80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323528" y="116632"/>
            <a:ext cx="85206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1800" b="1" dirty="0">
                <a:latin typeface="Times New Roman" pitchFamily="18" charset="0"/>
                <a:ea typeface="Cambria"/>
                <a:cs typeface="Times New Roman" pitchFamily="18" charset="0"/>
                <a:sym typeface="Cambria"/>
              </a:rPr>
              <a:t>LEARNING OUTCOMES</a:t>
            </a:r>
            <a:endParaRPr sz="1800" b="1" dirty="0">
              <a:latin typeface="Times New Roman" pitchFamily="18" charset="0"/>
              <a:ea typeface="Cambria"/>
              <a:cs typeface="Times New Roman" pitchFamily="18" charset="0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800" b="1" dirty="0">
                <a:latin typeface="Times New Roman" pitchFamily="18" charset="0"/>
                <a:ea typeface="Cambria"/>
                <a:cs typeface="Times New Roman" pitchFamily="18" charset="0"/>
                <a:sym typeface="Cambria"/>
              </a:rPr>
              <a:t>As a result of the lesson you will be able to:</a:t>
            </a:r>
            <a:endParaRPr sz="1800" dirty="0">
              <a:latin typeface="Times New Roman" pitchFamily="18" charset="0"/>
              <a:ea typeface="Cambria"/>
              <a:cs typeface="Times New Roman" pitchFamily="18" charset="0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179512" y="620688"/>
            <a:ext cx="8964488" cy="55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Describe recombinant DNA technology.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Discuss about perspectives and dangers of creating the genetically modified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organisms.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Describe the use of genetic engineering in the production of vaccines and drugs.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Explain the principles of CRISPR-Cas9 technology.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Explain what gene therapy is ex vivo and in vivo, analyze the problems and prospects of genomic technologies in medicine.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Give definitions of nanotechnology and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bionanotechnology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Describe and provide examples of various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bionanotechnologies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targeted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delivery of drugs and gene therapy vectors into the cells of the human body.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Analyze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bionanotechnological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methods for the diagnosis and treatment of cancer: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dots, magnetic and radioactive nanoparticles, etc.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Analyze the prospects for the use of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nanorobots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biomedicine.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Give definitions and explain the difference between the terms "pharmacogenomics", "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pharmacogenetics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", "personalized medicine".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Explain how a hereditary predisposition can affect the individual reactions of the human body to drugs and dietary supplements, give specific examples.</a:t>
            </a:r>
          </a:p>
        </p:txBody>
      </p:sp>
    </p:spTree>
    <p:extLst>
      <p:ext uri="{BB962C8B-B14F-4D97-AF65-F5344CB8AC3E}">
        <p14:creationId xmlns:p14="http://schemas.microsoft.com/office/powerpoint/2010/main" val="840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6" y="476672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2984" y="551723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library.uams.edu%2Fassets%2FCOM%2FBioChem%2FMolecularTools%2FMolecularToolsSDL12.html&amp;psig=AOvVaw2J8-u6nIGW3cNrVJJQkPR5&amp;ust=1640008987808000&amp;source=images&amp;cd=vfe&amp;ved=0CAwQjhxqFwoTCNDBs-GD8PQCFQAAAAAdAAAAABA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334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accines | Free Full-Text | COVID-19 Vaccine Platforms: Challenges and  Safety Contemplations | HTM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1"/>
            <a:ext cx="799288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889848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https://www.google.com/url?sa=i&amp;url=https%3A%2F%2Fwww.mdpi.com%2F2076-393X%2F9%2F10%2F1196%2Fhtm&amp;psig=AOvVaw03g5GN_kF-BuGIS9JSyjBM&amp;ust=1640006032758000&amp;source=images&amp;cd=vfe&amp;ved=0CAwQjhxqFwoTCJC-uN747_QCFQAAAAAdAAAAABBd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97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98"/>
            <a:ext cx="8434013" cy="493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0933" y="544522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ttps://www.google.com/url?sa=i&amp;url=https%3A%2F%2Fwww.fda.gov%2Fvaccines-blood-biologics%2Fcellular-gene-therapy-products%2Fwhat-gene-therapy&amp;psig=AOvVaw1Ftk6rMfxpvSCkQAU5GS40&amp;ust=1640109680311000&amp;source=images&amp;cd=vfe&amp;ved=2ahUKEwifua_o-vL0AhXP_CoKHR2qA3wQr4kDegUIARDK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375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9835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CRISPR-Cas9 : Introduction and discovery</a:t>
            </a:r>
          </a:p>
          <a:p>
            <a:r>
              <a:rPr lang="en-US" dirty="0">
                <a:solidFill>
                  <a:srgbClr val="000000"/>
                </a:solidFill>
              </a:rPr>
              <a:t>youtube.com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-24016"/>
            <a:ext cx="3510742" cy="6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992" y="5229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https://www.google.com/url?sa=i&amp;url=https%3A%2F%2Fwww.yourgenome.org%2Ffacts%2Fwhat-is-crispr-cas9&amp;psig=AOvVaw0htv8U8KM1c-1LzKt6PlGE&amp;ust=1640007643005000&amp;source=images&amp;cd=vfe&amp;ved=0CAwQjhxqFwoTCJCHx9v-7_QCFQAAAAAdAAAAABBw</a:t>
            </a:r>
            <a:endParaRPr lang="ru-RU" sz="14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8640"/>
            <a:ext cx="3954016" cy="343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840" y="36258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https://www.google.com/url?sa=i&amp;url=https%3A%2F%2Fwww.labiotech.eu%2Fin-depth%2Fcrispr-cas9-review-gene-editing-tool%2F&amp;psig=AOvVaw0htv8U8KM1c-1LzKt6PlGE&amp;ust=1640007643005000&amp;source=images&amp;cd=vfe&amp;ved=2ahUKEwjexJjZ_u_0AhWlmIsKHSdrClAQr4kDegUIARDJAQ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64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3721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03057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https://www.google.com/url?sa=i&amp;url=https%3A%2F%2Fwww.cell.com%2Ftrends%2Fmolecular-medicine%2Ffulltext%2FS1471-4914(19)30184-4&amp;psig=AOvVaw0htv8U8KM1c-1LzKt6PlGE&amp;ust=1640007643005000&amp;source=images&amp;cd=vfe&amp;ved=0CAwQjhxqGAoTCJCHx9v-7_QCFQAAAAAdAAAAABCMAQ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158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5" y="156939"/>
            <a:ext cx="80962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8450" y="5805264"/>
            <a:ext cx="8252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researchgate.net%2Ffigure%2FBiomedical-Nanotechnology-Applications-Nano-scale-Imaging-Cancer-Nanomedicine_fig2_326740357&amp;psig=AOvVaw2M8Hr7vKObutZznK4p1WMY&amp;ust=1640008694609000&amp;source=images&amp;cd=vfe&amp;ved=0CAwQjhxqFwoTCLir-dCC8PQCFQAAAAAdAAAAABA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158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5" y="620688"/>
            <a:ext cx="80962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301208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researchgate.net%2Ffigure%2FDifferent-types-of-nanoparticles-commonly-used-for-biomedical-applications-and-which_fig2_269182214&amp;psig=AOvVaw2x-e49Q5FJZrlkEMGyXShv&amp;ust=1640009953189000&amp;source=images&amp;cd=vfe&amp;ved=0CAwQjhxqFwoTCNCIwa2H8P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817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8" y="120269"/>
            <a:ext cx="7281268" cy="54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916181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https://www.google.com/url?sa=i&amp;url=https%3A%2F%2Fwww.eurekaselect.com%2F165536%2Farticle&amp;psig=AOvVaw291R9wjorEaYDcgn5AguoG&amp;ust=1640012144900000&amp;source=images&amp;cd=vfe&amp;ved=0CAwQjhxqFwoTCMjI972P8PQCFQAAAAAdAAAAABB4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10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047729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https://www.google.com/url?sa=i&amp;url=https%3A%2F%2Fpubs.rsc.org%2Fen%2Fcontent%2Farticlelanding%2F2018%2Fnr%2Fc8nr02796j&amp;psig=AOvVaw291R9wjorEaYDcgn5AguoG&amp;ust=1640012144900000&amp;source=images&amp;cd=vfe&amp;ved=0CAwQjhxqGAoTCMjI972P8PQCFQAAAAAdAAAAABCwAQ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08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311700" y="486867"/>
            <a:ext cx="8520600" cy="1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 smtClean="0">
                <a:latin typeface="Cambria"/>
                <a:ea typeface="Cambria"/>
                <a:cs typeface="Cambria"/>
                <a:sym typeface="Cambria"/>
              </a:rPr>
              <a:t>Literature</a:t>
            </a:r>
            <a:r>
              <a:rPr lang="en-US" sz="2800" b="1" dirty="0" smtClean="0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311700" y="1923833"/>
            <a:ext cx="8176500" cy="4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Weaver, pp.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759-762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Weaver, pp.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765-784.</a:t>
            </a:r>
            <a:endParaRPr lang="en-US" sz="1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Patrick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Boisseau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Bertrand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Loubaton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Nanomedicine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Nanotechnology in medicine //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Comptes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rendus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hebdomadaires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des séances de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l’Académie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des sciences, Elsevier, 2011. ffhal-00598930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https://drrajivdesaimd.com/2014/08/31/gene-therapy/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l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07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967"/>
            <a:ext cx="6840760" cy="52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1938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thenanoshield.com%2Fbiomedical-nanotechnology-market-2020-exclusive-demand-with-product-type-application-and-competitive-landscape-advanced-diamond-technologies-inc-us-advanced-nano-products-co%2F&amp;psig=AOvVaw2M8Hr7vKObutZznK4p1WMY&amp;ust=1640008694609000&amp;source=images&amp;cd=vfe&amp;ved=2ahUKEwiRrNHOgvD0AhWIp4sKHY_dAn8Qr4kDegUIARC_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41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tomic force microscopy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63367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9960" y="6033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Atomic force microscopy - Wikipedia</a:t>
            </a:r>
          </a:p>
          <a:p>
            <a:r>
              <a:rPr lang="en-US" dirty="0">
                <a:solidFill>
                  <a:srgbClr val="000000"/>
                </a:solidFill>
              </a:rPr>
              <a:t>en.wikipedia.org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656"/>
            <a:ext cx="381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14337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6021288"/>
            <a:ext cx="325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Atomic Force Microscope</a:t>
            </a:r>
          </a:p>
          <a:p>
            <a:r>
              <a:rPr lang="en-US" dirty="0">
                <a:solidFill>
                  <a:srgbClr val="000000"/>
                </a:solidFill>
              </a:rPr>
              <a:t>iitk.ac.in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22920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Three-dimensional atomic-force image of the surface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researchgate.net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ning electron microscope | Definition, Images, Uses, Advantages, &amp;  Facts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588224" cy="65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8650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57118" y="2708920"/>
            <a:ext cx="3078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Scanning electron microscope - Wikipedia</a:t>
            </a:r>
          </a:p>
          <a:p>
            <a:r>
              <a:rPr lang="en-US" dirty="0">
                <a:solidFill>
                  <a:srgbClr val="000000"/>
                </a:solidFill>
              </a:rPr>
              <a:t>en.wikipedia.org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9551"/>
            <a:ext cx="6264696" cy="492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87727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Scanning tunneling microscope </a:t>
            </a:r>
          </a:p>
          <a:p>
            <a:r>
              <a:rPr lang="en-US" dirty="0">
                <a:solidFill>
                  <a:srgbClr val="000000"/>
                </a:solidFill>
              </a:rPr>
              <a:t>testandmeasurementtips.com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76004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4384" y="3645024"/>
            <a:ext cx="2555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Tunneling electron microscopy images</a:t>
            </a:r>
          </a:p>
          <a:p>
            <a:r>
              <a:rPr lang="en-US" dirty="0">
                <a:solidFill>
                  <a:srgbClr val="000000"/>
                </a:solidFill>
              </a:rPr>
              <a:t>researchgate.net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62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02128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Tissue engineering - Wikipedia</a:t>
            </a:r>
          </a:p>
          <a:p>
            <a:r>
              <a:rPr lang="en-US" dirty="0">
                <a:solidFill>
                  <a:prstClr val="black"/>
                </a:solidFill>
              </a:rPr>
              <a:t>en.wikipedia.org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450408"/>
            <a:ext cx="8613914" cy="470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84" y="5242830"/>
            <a:ext cx="8411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https://www.google.com/url?sa=i&amp;url=https%3A%2F%2Fwww.eulac-permed.eu%2Findex.php%2Fwhat-is-personalised-medicine%2F&amp;psig=AOvVaw2YmZVboHSPR-HsjGnJObxM&amp;ust=1640011217333000&amp;source=images&amp;cd=vfe&amp;ved=0CAwQjhxqFwoTCNCG5oSM8PQCFQAAAAAdAAAAABAD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56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772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808" y="571362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https://www.google.com/url?sa=i&amp;url=https%3A%2F%2Fslideplayer.com%2Fslide%2F12231186%2F&amp;psig=AOvVaw2UXlowR0tXyMknRY7xluw9&amp;ust=1640010794651000&amp;source=images&amp;cd=vfe&amp;ved=0CAwQjhxqFwoTCMjP_ruK8PQCFQAAAAAdAAAAABAS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14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716" y="55892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https://www.google.com/url?sa=i&amp;url=https%3A%2F%2Fslideplayer.com%2Fslide%2F7234180%2F&amp;psig=AOvVaw2UXlowR0tXyMknRY7xluw9&amp;ust=1640010794651000&amp;source=images&amp;cd=vfe&amp;ved=0CAwQjhxqFwoTCMjP_ruK8PQCFQAAAAAdAAAAABAn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80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" y="99299"/>
            <a:ext cx="9036496" cy="576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870883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slideserve.com%2Fkasie%2Fproject-coordinator-prof-acad-nasu-anna-elskaya-16-may-201-2-kyiv-ukraine-powerpoint-ppt-presentation&amp;psig=AOvVaw3bVU9czZd2e_TvfgPt72Mh&amp;ust=1640011538599000&amp;source=images&amp;cd=vfe&amp;ved=0CAwQjhxqFwoTCNjIwN6N8PQCFQAAAAAdAAAAABAP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857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32656"/>
            <a:ext cx="8712968" cy="490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5517232"/>
            <a:ext cx="8810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https://www.google.com/url?sa=i&amp;url=https%3A%2F%2Fslideplayer.com%2Fslide%2F14502662%2F&amp;psig=AOvVaw1JuQIo5r7vfWtNWiGa6Z-V&amp;ust=1640011893548000&amp;source=images&amp;cd=vfe&amp;ved=2ahUKEwjGjYHEjvD0AhWHtyoKHQKZCHAQr4kDegUIARCsAQ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783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311701" y="150873"/>
            <a:ext cx="8520600" cy="3873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Recombinant DNA technology (</a:t>
            </a:r>
            <a:r>
              <a:rPr lang="ru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DNA cloning</a:t>
            </a:r>
            <a:r>
              <a:rPr lang="en-US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ru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" sz="2400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31"/>
          <p:cNvSpPr txBox="1">
            <a:spLocks noGrp="1"/>
          </p:cNvSpPr>
          <p:nvPr>
            <p:ph type="body" idx="1"/>
          </p:nvPr>
        </p:nvSpPr>
        <p:spPr>
          <a:xfrm>
            <a:off x="311700" y="2562067"/>
            <a:ext cx="8583900" cy="3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ru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DNA cloning</a:t>
            </a: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researchers “clone” – make many copies of – a DNA fragment of interest, such as a gene.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many cases, DNA cloning involves inserting a target gene into a circular DNA molecule called a plasmid.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plasmid can be replicated in bacteria, making many copies of the gene of interest.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some cases, the gene is also expressed in the bacteria, making a protein (such as the insulin used by diabetics).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31"/>
          <p:cNvPicPr preferRelativeResize="0"/>
          <p:nvPr/>
        </p:nvPicPr>
        <p:blipFill rotWithShape="1">
          <a:blip r:embed="rId4">
            <a:alphaModFix/>
          </a:blip>
          <a:srcRect l="26127" t="27309" r="24998" b="33548"/>
          <a:stretch/>
        </p:blipFill>
        <p:spPr>
          <a:xfrm>
            <a:off x="5076055" y="836712"/>
            <a:ext cx="3756245" cy="181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8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99166"/>
            <a:ext cx="4824536" cy="662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293096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https://www.google.com/url?sa=i&amp;url=https%3A%2F%2Fwww.yourgenome.org%2Ffacts%2Fwhat-is-genetic-engineering&amp;psig=AOvVaw13DoQ_oVXhYjFN6PxQM3sc&amp;ust=1640007231614000&amp;source=images&amp;cd=vfe&amp;ved=0CAwQjhxqFwoTCNCo-Zn97_QCFQAAAAAdAAAAABAD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272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7160"/>
            <a:ext cx="5688632" cy="668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3" t="38488" r="38376" b="28797"/>
          <a:stretch/>
        </p:blipFill>
        <p:spPr bwMode="auto">
          <a:xfrm>
            <a:off x="1043608" y="281238"/>
            <a:ext cx="6984776" cy="513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288340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88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496</Words>
  <Application>Microsoft Office PowerPoint</Application>
  <PresentationFormat>Экран (4:3)</PresentationFormat>
  <Paragraphs>77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Simple Light</vt:lpstr>
      <vt:lpstr>1_Simple Light</vt:lpstr>
      <vt:lpstr>Al-Farabi Kazakh National University Higher School of Medicine</vt:lpstr>
      <vt:lpstr>LEARNING OUTCOMES As a result of the lesson you will be able to:</vt:lpstr>
      <vt:lpstr>Literature:</vt:lpstr>
      <vt:lpstr>Презентация PowerPoint</vt:lpstr>
      <vt:lpstr>Презентация PowerPoint</vt:lpstr>
      <vt:lpstr>Recombinant DNA technology (DNA cloning).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Al-Farabi Kazakh National University Higher School of Medicine</dc:title>
  <dc:creator>User</dc:creator>
  <cp:lastModifiedBy>User</cp:lastModifiedBy>
  <cp:revision>44</cp:revision>
  <dcterms:created xsi:type="dcterms:W3CDTF">2021-12-19T12:25:12Z</dcterms:created>
  <dcterms:modified xsi:type="dcterms:W3CDTF">2021-12-20T18:26:19Z</dcterms:modified>
</cp:coreProperties>
</file>